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71" r:id="rId7"/>
    <p:sldId id="270" r:id="rId8"/>
    <p:sldId id="266" r:id="rId9"/>
    <p:sldId id="269" r:id="rId10"/>
    <p:sldId id="272" r:id="rId11"/>
    <p:sldId id="264" r:id="rId12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Nøddebo Poulsen" userId="9ec2f31a-1a34-4d81-b129-febf6b82b89f" providerId="ADAL" clId="{AE4A1317-C140-4E24-83DF-2036A46FA14B}"/>
    <pc:docChg chg="delSld">
      <pc:chgData name="Robert Nøddebo Poulsen" userId="9ec2f31a-1a34-4d81-b129-febf6b82b89f" providerId="ADAL" clId="{AE4A1317-C140-4E24-83DF-2036A46FA14B}" dt="2017-09-29T12:59:20.822" v="4" actId="2696"/>
      <pc:docMkLst>
        <pc:docMk/>
      </pc:docMkLst>
      <pc:sldChg chg="del">
        <pc:chgData name="Robert Nøddebo Poulsen" userId="9ec2f31a-1a34-4d81-b129-febf6b82b89f" providerId="ADAL" clId="{AE4A1317-C140-4E24-83DF-2036A46FA14B}" dt="2017-09-29T12:59:15.049" v="3" actId="2696"/>
        <pc:sldMkLst>
          <pc:docMk/>
          <pc:sldMk cId="2115149655" sldId="257"/>
        </pc:sldMkLst>
      </pc:sldChg>
      <pc:sldChg chg="del">
        <pc:chgData name="Robert Nøddebo Poulsen" userId="9ec2f31a-1a34-4d81-b129-febf6b82b89f" providerId="ADAL" clId="{AE4A1317-C140-4E24-83DF-2036A46FA14B}" dt="2017-09-29T12:59:12.957" v="2" actId="2696"/>
        <pc:sldMkLst>
          <pc:docMk/>
          <pc:sldMk cId="2317460811" sldId="259"/>
        </pc:sldMkLst>
      </pc:sldChg>
      <pc:sldChg chg="del">
        <pc:chgData name="Robert Nøddebo Poulsen" userId="9ec2f31a-1a34-4d81-b129-febf6b82b89f" providerId="ADAL" clId="{AE4A1317-C140-4E24-83DF-2036A46FA14B}" dt="2017-09-29T12:59:12.426" v="1" actId="2696"/>
        <pc:sldMkLst>
          <pc:docMk/>
          <pc:sldMk cId="1420922655" sldId="260"/>
        </pc:sldMkLst>
      </pc:sldChg>
      <pc:sldChg chg="del">
        <pc:chgData name="Robert Nøddebo Poulsen" userId="9ec2f31a-1a34-4d81-b129-febf6b82b89f" providerId="ADAL" clId="{AE4A1317-C140-4E24-83DF-2036A46FA14B}" dt="2017-09-29T12:59:20.822" v="4" actId="2696"/>
        <pc:sldMkLst>
          <pc:docMk/>
          <pc:sldMk cId="2042225749" sldId="261"/>
        </pc:sldMkLst>
      </pc:sldChg>
      <pc:sldChg chg="del">
        <pc:chgData name="Robert Nøddebo Poulsen" userId="9ec2f31a-1a34-4d81-b129-febf6b82b89f" providerId="ADAL" clId="{AE4A1317-C140-4E24-83DF-2036A46FA14B}" dt="2017-09-29T12:59:08.515" v="0" actId="2696"/>
        <pc:sldMkLst>
          <pc:docMk/>
          <pc:sldMk cId="68691836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48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8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86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99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17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13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17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17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70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47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D7A2-542B-4D03-BE78-DD1DE8DA1EE0}" type="datetimeFigureOut">
              <a:rPr lang="da-DK" smtClean="0"/>
              <a:t>29-09-2017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5235-933D-448F-9382-CB82C2F9CFB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55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Forslag til partsfordeling i forbindelse med etablering af pumpelag for vandløbet Holmen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6508"/>
            <a:ext cx="9144000" cy="961292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Møde med </a:t>
            </a:r>
            <a:r>
              <a:rPr lang="da-DK" dirty="0" err="1"/>
              <a:t>Arbjedsgruppe</a:t>
            </a:r>
            <a:r>
              <a:rPr lang="da-DK" dirty="0"/>
              <a:t> for Holmen, Kalundborg Kommune &amp; </a:t>
            </a:r>
            <a:r>
              <a:rPr lang="da-DK" dirty="0" err="1"/>
              <a:t>Agrohydrologerne</a:t>
            </a:r>
            <a:endParaRPr lang="da-DK" dirty="0"/>
          </a:p>
          <a:p>
            <a:r>
              <a:rPr lang="da-DK" dirty="0"/>
              <a:t>29-09-2017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0" y="6057899"/>
            <a:ext cx="2294659" cy="6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0CF9-2E1D-453D-BAC2-D347BD1B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Pumpestationens formål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9240-D2B2-4155-9A82-7096A01D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4351338"/>
          </a:xfrm>
        </p:spPr>
        <p:txBody>
          <a:bodyPr>
            <a:normAutofit/>
          </a:bodyPr>
          <a:lstStyle/>
          <a:p>
            <a:r>
              <a:rPr lang="da-DK" dirty="0"/>
              <a:t>Beskyttelse mod direkte oversvømmelser af sommerhuse og landbrugsjord fra overfladevand (vandløbet) i de lave vandløbsnære områder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68880-8FC0-43FF-B8DC-74DC30A55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662" y="3064000"/>
            <a:ext cx="5404338" cy="37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C9E4-87AC-4A67-83E6-1DC5A854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Trusler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2AA3-F319-4BED-BD41-18D1D28EE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Mere intensiv nedbør</a:t>
            </a:r>
          </a:p>
          <a:p>
            <a:r>
              <a:rPr lang="da-DK" dirty="0"/>
              <a:t>Havspejlsstigninger</a:t>
            </a:r>
          </a:p>
          <a:p>
            <a:r>
              <a:rPr lang="da-DK" dirty="0"/>
              <a:t>Lav bebyggelse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830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28EDFA-6DCB-49C3-BD5E-CC8338B7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9" y="1825625"/>
            <a:ext cx="7259278" cy="455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57BA7-1B2C-4E88-9B51-3F8A8BB2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Middelvandstande – Kalundborg havn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2A7C-DDA3-4E40-8038-433E14A3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47574" cy="4351338"/>
          </a:xfrm>
        </p:spPr>
        <p:txBody>
          <a:bodyPr>
            <a:normAutofit/>
          </a:bodyPr>
          <a:lstStyle/>
          <a:p>
            <a:r>
              <a:rPr lang="da-DK" sz="2000" dirty="0"/>
              <a:t>96 cm – 1 års hændelse</a:t>
            </a:r>
          </a:p>
          <a:p>
            <a:r>
              <a:rPr lang="da-DK" sz="2000" dirty="0"/>
              <a:t>162 cm – 100 års hændelse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D50459-844D-47EC-9086-67189B1CE06B}"/>
              </a:ext>
            </a:extLst>
          </p:cNvPr>
          <p:cNvCxnSpPr/>
          <p:nvPr/>
        </p:nvCxnSpPr>
        <p:spPr>
          <a:xfrm flipH="1">
            <a:off x="4447903" y="3879669"/>
            <a:ext cx="4918166" cy="12409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alf Frame 13">
            <a:extLst>
              <a:ext uri="{FF2B5EF4-FFF2-40B4-BE49-F238E27FC236}">
                <a16:creationId xmlns:a16="http://schemas.microsoft.com/office/drawing/2014/main" id="{D7CF5E01-E1D1-4305-A24A-BE5D547CEC93}"/>
              </a:ext>
            </a:extLst>
          </p:cNvPr>
          <p:cNvSpPr/>
          <p:nvPr/>
        </p:nvSpPr>
        <p:spPr>
          <a:xfrm rot="5400000">
            <a:off x="4320541" y="5084719"/>
            <a:ext cx="881740" cy="627017"/>
          </a:xfrm>
          <a:prstGeom prst="halfFrame">
            <a:avLst>
              <a:gd name="adj1" fmla="val 622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11A67E82-A6EC-4FF5-B072-F2F7C26ABB73}"/>
              </a:ext>
            </a:extLst>
          </p:cNvPr>
          <p:cNvSpPr/>
          <p:nvPr/>
        </p:nvSpPr>
        <p:spPr>
          <a:xfrm rot="5400000">
            <a:off x="5604704" y="2884877"/>
            <a:ext cx="1754074" cy="4154367"/>
          </a:xfrm>
          <a:prstGeom prst="halfFrame">
            <a:avLst>
              <a:gd name="adj1" fmla="val 622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D7E1F7-485E-443C-BAD1-8216BBAD73F0}"/>
              </a:ext>
            </a:extLst>
          </p:cNvPr>
          <p:cNvSpPr txBox="1"/>
          <p:nvPr/>
        </p:nvSpPr>
        <p:spPr>
          <a:xfrm>
            <a:off x="3375777" y="4757302"/>
            <a:ext cx="769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674E4-4CB1-4885-AB2B-6E067A47033F}"/>
              </a:ext>
            </a:extLst>
          </p:cNvPr>
          <p:cNvSpPr txBox="1"/>
          <p:nvPr/>
        </p:nvSpPr>
        <p:spPr>
          <a:xfrm>
            <a:off x="3375777" y="3920159"/>
            <a:ext cx="80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210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F69CA-7EBB-4CAB-B7E7-60797D29B921}"/>
              </a:ext>
            </a:extLst>
          </p:cNvPr>
          <p:cNvSpPr txBox="1"/>
          <p:nvPr/>
        </p:nvSpPr>
        <p:spPr>
          <a:xfrm>
            <a:off x="448226" y="5605988"/>
            <a:ext cx="369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Vandstandsstigning på + 50 cm i 2050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6A548-AE21-474B-BD7D-9BF04B2CCBC6}"/>
              </a:ext>
            </a:extLst>
          </p:cNvPr>
          <p:cNvSpPr txBox="1"/>
          <p:nvPr/>
        </p:nvSpPr>
        <p:spPr>
          <a:xfrm>
            <a:off x="7182304" y="6384025"/>
            <a:ext cx="400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Figur baseret på data fra 36.5 år over perioden fra 1971-2012</a:t>
            </a:r>
          </a:p>
          <a:p>
            <a:r>
              <a:rPr lang="da-DK" sz="1200" dirty="0"/>
              <a:t>Kilde: Højvandstandstatistikker 2012, Kystdirektoratet</a:t>
            </a:r>
          </a:p>
        </p:txBody>
      </p:sp>
    </p:spTree>
    <p:extLst>
      <p:ext uri="{BB962C8B-B14F-4D97-AF65-F5344CB8AC3E}">
        <p14:creationId xmlns:p14="http://schemas.microsoft.com/office/powerpoint/2010/main" val="49116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3648-CC62-406A-9090-55CAC5F8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Principper for partsfordeling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24B3-D059-4350-9AD2-132FB67CF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Transparent, retfærdig og nyttebaseret fordeling af investerings- og driftsudgifter til </a:t>
            </a:r>
            <a:r>
              <a:rPr lang="da-DK" dirty="0" err="1"/>
              <a:t>pumpestation</a:t>
            </a:r>
            <a:r>
              <a:rPr lang="da-DK" dirty="0"/>
              <a:t> og dertilhørende tekniske installationer.</a:t>
            </a:r>
          </a:p>
          <a:p>
            <a:r>
              <a:rPr lang="da-DK" dirty="0"/>
              <a:t>Nytte for gruppen af bidragsydere</a:t>
            </a:r>
          </a:p>
          <a:p>
            <a:r>
              <a:rPr lang="da-DK" dirty="0"/>
              <a:t>Rimelig størrelse af lodsejergruppen</a:t>
            </a:r>
          </a:p>
          <a:p>
            <a:r>
              <a:rPr lang="da-DK"/>
              <a:t>Bagtelgrænse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911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6FD3-8CE0-4F83-8664-D264CFB0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391400" cy="4863933"/>
          </a:xfrm>
        </p:spPr>
        <p:txBody>
          <a:bodyPr>
            <a:normAutofit/>
          </a:bodyPr>
          <a:lstStyle/>
          <a:p>
            <a:r>
              <a:rPr lang="da-DK" dirty="0"/>
              <a:t>Ejendomme ligger inden kote 1.6 meter</a:t>
            </a:r>
          </a:p>
          <a:p>
            <a:r>
              <a:rPr lang="da-DK" dirty="0"/>
              <a:t>Kun direkte påvirket fra vandløb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Opgørelse</a:t>
            </a:r>
          </a:p>
          <a:p>
            <a:r>
              <a:rPr lang="da-DK" dirty="0"/>
              <a:t>Ca. 132 sommerhuse &amp; landbrug</a:t>
            </a:r>
          </a:p>
          <a:p>
            <a:r>
              <a:rPr lang="da-DK" dirty="0"/>
              <a:t>Ca. 92 Sommerhuse</a:t>
            </a: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4981E-3C8A-4800-9548-134D5C272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711" y="0"/>
            <a:ext cx="48035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AE7711-0918-45F7-BD7E-EEEBF3FF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37947" cy="1325563"/>
          </a:xfrm>
        </p:spPr>
        <p:txBody>
          <a:bodyPr/>
          <a:lstStyle/>
          <a:p>
            <a:r>
              <a:rPr lang="da-DK" dirty="0"/>
              <a:t>Partsfordelingsscenarie 1.6 m</a:t>
            </a:r>
          </a:p>
        </p:txBody>
      </p:sp>
    </p:spTree>
    <p:extLst>
      <p:ext uri="{BB962C8B-B14F-4D97-AF65-F5344CB8AC3E}">
        <p14:creationId xmlns:p14="http://schemas.microsoft.com/office/powerpoint/2010/main" val="137926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CD30-A72E-4FB2-94CE-5099DA3D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532FCC-E6D6-4E33-9336-FA5B718DB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8935032" cy="5286496"/>
          </a:xfrm>
        </p:spPr>
      </p:pic>
    </p:spTree>
    <p:extLst>
      <p:ext uri="{BB962C8B-B14F-4D97-AF65-F5344CB8AC3E}">
        <p14:creationId xmlns:p14="http://schemas.microsoft.com/office/powerpoint/2010/main" val="32840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8699-E956-4C8B-A215-33BE3EF6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Forslag til økonomi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CCBF7-E81E-45E1-BC48-E67354EF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4" y="1527629"/>
            <a:ext cx="11001350" cy="50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2092DC92D714FAE5A06501231FF1D" ma:contentTypeVersion="6" ma:contentTypeDescription="Create a new document." ma:contentTypeScope="" ma:versionID="be49d8c38be642210099f03e401c239a">
  <xsd:schema xmlns:xsd="http://www.w3.org/2001/XMLSchema" xmlns:xs="http://www.w3.org/2001/XMLSchema" xmlns:p="http://schemas.microsoft.com/office/2006/metadata/properties" xmlns:ns2="d4c47cd8-df58-4d86-8c52-56492c8f4ba1" xmlns:ns3="93bc460b-90aa-4829-be65-1a7535fad6b2" targetNamespace="http://schemas.microsoft.com/office/2006/metadata/properties" ma:root="true" ma:fieldsID="794ce4642cfa436d7cf321416fc997b2" ns2:_="" ns3:_="">
    <xsd:import namespace="d4c47cd8-df58-4d86-8c52-56492c8f4ba1"/>
    <xsd:import namespace="93bc460b-90aa-4829-be65-1a7535fad6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47cd8-df58-4d86-8c52-56492c8f4b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c460b-90aa-4829-be65-1a7535fad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0D9BA-B329-4FA1-B519-D5103315CA75}">
  <ds:schemaRefs>
    <ds:schemaRef ds:uri="http://schemas.microsoft.com/office/2006/documentManagement/types"/>
    <ds:schemaRef ds:uri="http://schemas.microsoft.com/office/2006/metadata/properties"/>
    <ds:schemaRef ds:uri="93bc460b-90aa-4829-be65-1a7535fad6b2"/>
    <ds:schemaRef ds:uri="http://purl.org/dc/elements/1.1/"/>
    <ds:schemaRef ds:uri="d4c47cd8-df58-4d86-8c52-56492c8f4ba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BBC126-36DE-4B04-BF03-1D6454979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c47cd8-df58-4d86-8c52-56492c8f4ba1"/>
    <ds:schemaRef ds:uri="93bc460b-90aa-4829-be65-1a7535fad6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F1D63F-CAB2-4E96-A4ED-4074F2EFA8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150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Forslag til partsfordeling i forbindelse med etablering af pumpelag for vandløbet Holmen</vt:lpstr>
      <vt:lpstr>Pumpestationens formål</vt:lpstr>
      <vt:lpstr>Trusler</vt:lpstr>
      <vt:lpstr>Middelvandstande – Kalundborg havn</vt:lpstr>
      <vt:lpstr>Principper for partsfordeling</vt:lpstr>
      <vt:lpstr>Partsfordelingsscenarie 1.6 m</vt:lpstr>
      <vt:lpstr>PowerPoint Presentation</vt:lpstr>
      <vt:lpstr>Forslag til økonomi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Pumpestation på vandløbet Holmen</dc:title>
  <dc:creator>Robert Nøddebo Poulsen</dc:creator>
  <cp:lastModifiedBy>Robert Nøddebo Poulsen</cp:lastModifiedBy>
  <cp:revision>6</cp:revision>
  <cp:lastPrinted>2017-09-28T23:07:22Z</cp:lastPrinted>
  <dcterms:created xsi:type="dcterms:W3CDTF">2017-06-13T08:32:09Z</dcterms:created>
  <dcterms:modified xsi:type="dcterms:W3CDTF">2017-09-29T12:59:30Z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0x0101001D82092DC92D714FAE5A06501231FF1D</vt:lpwstr>
  </property>
</Properties>
</file>